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6" r:id="rId4"/>
    <p:sldId id="288" r:id="rId5"/>
    <p:sldId id="292" r:id="rId6"/>
    <p:sldId id="295" r:id="rId7"/>
    <p:sldId id="299" r:id="rId8"/>
    <p:sldId id="294" r:id="rId9"/>
    <p:sldId id="259" r:id="rId10"/>
    <p:sldId id="285" r:id="rId11"/>
    <p:sldId id="270" r:id="rId12"/>
    <p:sldId id="287" r:id="rId13"/>
    <p:sldId id="267" r:id="rId14"/>
    <p:sldId id="301" r:id="rId15"/>
    <p:sldId id="305" r:id="rId16"/>
    <p:sldId id="289" r:id="rId17"/>
    <p:sldId id="304" r:id="rId18"/>
    <p:sldId id="306" r:id="rId19"/>
    <p:sldId id="296" r:id="rId20"/>
    <p:sldId id="298" r:id="rId21"/>
    <p:sldId id="307" r:id="rId22"/>
    <p:sldId id="303" r:id="rId23"/>
    <p:sldId id="297" r:id="rId24"/>
    <p:sldId id="300" r:id="rId25"/>
    <p:sldId id="308" r:id="rId2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A1E2C"/>
    <a:srgbClr val="BF2121"/>
    <a:srgbClr val="DE5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4"/>
    <p:restoredTop sz="94586"/>
  </p:normalViewPr>
  <p:slideViewPr>
    <p:cSldViewPr snapToGrid="0">
      <p:cViewPr varScale="1">
        <p:scale>
          <a:sx n="100" d="100"/>
          <a:sy n="100" d="100"/>
        </p:scale>
        <p:origin x="19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16-2E4C-A19E-4D6C501F735B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6-2E4C-A19E-4D6C501F735B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16-2E4C-A19E-4D6C501F7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0-B54E-9683-D20F51390507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0-B54E-9683-D20F51390507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0.49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20-B54E-9683-D20F51390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DA-4A47-9F73-3C029473BF5C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DA-4A47-9F73-3C029473BF5C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DA-4A47-9F73-3C029473B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0D4A91-CBDE-4C5A-AE12-4DFC204F95A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DF988-4BEB-43D0-A912-9849858289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5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AB8226-62F0-4C4F-8916-6E93D72BF8F4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E9E3-8626-4B2E-A741-7908688A2B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1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87D364-1644-4570-A708-A500383DF9D8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4C0E4-163C-4ECC-A9A8-1CDFAAFB67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5A2F9F-044C-4D8A-BFEB-D53105C04F5E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6187F-0CBF-4002-929B-2A2E5AD3FB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2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790CB9-C7E4-4E27-959A-9F17E824ED7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933B-3600-4BD3-8558-C6AE67E0B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9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9D49CC-5691-4DBD-B49B-584A0EA75F6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AD172-344E-4ACA-9596-3E94182E3A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6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4C28D5-E1C7-4613-85C9-C203E36FBF1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873FDB-F353-47E7-87E9-689AD9DE5C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70B134-1573-4638-8AA5-734C32C0AB1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C0542-828F-4E1A-B800-7914E9A335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19D2BF-DA7F-417F-A331-1B36B3A73DC2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2385D-C473-4351-9C2E-0C107AF0EBE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0A50B7-1299-4D58-9FA4-DC09713A1F19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2DD1D-0063-4072-B43B-B6C607F6F1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50095-71EF-4334-8BEE-D1EEB82385E3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A7CF4-F0D5-49AD-8F04-638DCDF98D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7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54D6229-0593-4CD0-8C99-6565DE96CDD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CE009C7-C409-4D40-88F9-FA021C3B0A5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7D7D6D-BD4F-8049-8D95-0EC83A07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4339" name="任意多边形 34"/>
          <p:cNvSpPr>
            <a:spLocks/>
          </p:cNvSpPr>
          <p:nvPr/>
        </p:nvSpPr>
        <p:spPr bwMode="auto">
          <a:xfrm>
            <a:off x="6165116" y="-11809"/>
            <a:ext cx="12069095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>
              <a:alpha val="81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4" name="文本框 53"/>
          <p:cNvSpPr txBox="1">
            <a:spLocks noChangeArrowheads="1"/>
          </p:cNvSpPr>
          <p:nvPr/>
        </p:nvSpPr>
        <p:spPr bwMode="auto">
          <a:xfrm>
            <a:off x="9130506" y="1053407"/>
            <a:ext cx="39116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4000" b="1" dirty="0">
                <a:solidFill>
                  <a:srgbClr val="00808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New York Property</a:t>
            </a:r>
          </a:p>
          <a:p>
            <a:pPr eaLnBrk="1" hangingPunct="1"/>
            <a:r>
              <a:rPr lang="en-CA" altLang="zh-CN" sz="4000" b="1" dirty="0">
                <a:solidFill>
                  <a:srgbClr val="00808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Fraud Analytics</a:t>
            </a:r>
            <a:endParaRPr lang="zh-CN" altLang="en-US" sz="4000" b="1" dirty="0">
              <a:solidFill>
                <a:srgbClr val="00808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356" name="文本框 55"/>
          <p:cNvSpPr txBox="1">
            <a:spLocks noChangeArrowheads="1"/>
          </p:cNvSpPr>
          <p:nvPr/>
        </p:nvSpPr>
        <p:spPr bwMode="auto">
          <a:xfrm>
            <a:off x="9130506" y="4613275"/>
            <a:ext cx="207486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2400" dirty="0">
                <a:solidFill>
                  <a:srgbClr val="008080"/>
                </a:solidFill>
                <a:cs typeface="Calibri" panose="020F0502020204030204" pitchFamily="34" charset="0"/>
              </a:rPr>
              <a:t>Team 5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Yao Lu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Bei Zhang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Roger </a:t>
            </a:r>
            <a:r>
              <a:rPr lang="en-CA" altLang="zh-CN" sz="2400" dirty="0" err="1">
                <a:solidFill>
                  <a:srgbClr val="FFFFFF"/>
                </a:solidFill>
                <a:cs typeface="Calibri" panose="020F0502020204030204" pitchFamily="34" charset="0"/>
              </a:rPr>
              <a:t>Geng</a:t>
            </a:r>
            <a:endParaRPr lang="zh-CN" altLang="en-US" sz="24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sp>
        <p:nvSpPr>
          <p:cNvPr id="29" name="任意多边形 2">
            <a:extLst>
              <a:ext uri="{FF2B5EF4-FFF2-40B4-BE49-F238E27FC236}">
                <a16:creationId xmlns:a16="http://schemas.microsoft.com/office/drawing/2014/main" id="{ADD95DDA-FFDF-9A42-9E1C-2A47AB2A278F}"/>
              </a:ext>
            </a:extLst>
          </p:cNvPr>
          <p:cNvSpPr>
            <a:spLocks/>
          </p:cNvSpPr>
          <p:nvPr/>
        </p:nvSpPr>
        <p:spPr bwMode="auto">
          <a:xfrm>
            <a:off x="5718459" y="-88204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7" name="矩形 56"/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4789 -0.006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5" y="-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8685 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54" grpId="0"/>
      <p:bldP spid="14356" grpId="0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B4D02-3FFE-4B43-867E-E9D8D781884D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8B923-5F0D-45C6-AB5C-81C61B796CB8}"/>
              </a:ext>
            </a:extLst>
          </p:cNvPr>
          <p:cNvSpPr txBox="1"/>
          <p:nvPr/>
        </p:nvSpPr>
        <p:spPr>
          <a:xfrm>
            <a:off x="3532976" y="2563054"/>
            <a:ext cx="858934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Create 3 sizes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Lot area: 		    LOTAREA = LTFRONT * LTDEPTH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area: 	    BLDAREA = BLDFRONT * BLDDEPTH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volume: 	    BLDVOL = BLDAREA * STORIES</a:t>
            </a:r>
          </a:p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8" name="组合 6">
            <a:extLst>
              <a:ext uri="{FF2B5EF4-FFF2-40B4-BE49-F238E27FC236}">
                <a16:creationId xmlns:a16="http://schemas.microsoft.com/office/drawing/2014/main" id="{BCC6BF86-12EB-4341-B453-3D60548247C2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FC2547D-4685-451A-BBDA-1F6938B4A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1CCAEE64-0DA0-4415-96D1-BB273F99C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11" name="任意多边形 2">
            <a:extLst>
              <a:ext uri="{FF2B5EF4-FFF2-40B4-BE49-F238E27FC236}">
                <a16:creationId xmlns:a16="http://schemas.microsoft.com/office/drawing/2014/main" id="{11F15E00-30AA-C848-8657-A4F80DD54C53}"/>
              </a:ext>
            </a:extLst>
          </p:cNvPr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4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5CC0148-6C2F-2949-A0EA-9891C3CB7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-14288"/>
            <a:ext cx="12204700" cy="6910387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8CC0D-BB2F-4685-BFB2-BF9675F5D049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4" name="组合 6">
            <a:extLst>
              <a:ext uri="{FF2B5EF4-FFF2-40B4-BE49-F238E27FC236}">
                <a16:creationId xmlns:a16="http://schemas.microsoft.com/office/drawing/2014/main" id="{5631B993-82EE-4E5F-9F95-21FE12137194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C2E1F16E-BA2A-4C7A-BA02-7C8D5D44D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B148977F-431E-42AF-A7DC-B8532C701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1410C3-F4AC-4CE1-83BC-514C0F57099E}"/>
              </a:ext>
            </a:extLst>
          </p:cNvPr>
          <p:cNvSpPr/>
          <p:nvPr/>
        </p:nvSpPr>
        <p:spPr bwMode="auto">
          <a:xfrm>
            <a:off x="3841144" y="2457450"/>
            <a:ext cx="1729318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LandArea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BuildArea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BuildVol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/>
            </a:br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560D46-75D0-4C4B-9BB3-7CD2DEAC3E41}"/>
              </a:ext>
            </a:extLst>
          </p:cNvPr>
          <p:cNvSpPr/>
          <p:nvPr/>
        </p:nvSpPr>
        <p:spPr bwMode="auto">
          <a:xfrm>
            <a:off x="6870700" y="2457450"/>
            <a:ext cx="2628900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ts val="600"/>
              </a:spcBef>
            </a:pPr>
            <a:endParaRPr lang="en-US" sz="1100" dirty="0">
              <a:solidFill>
                <a:schemeClr val="bg1"/>
              </a:solidFill>
            </a:endParaRP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ALL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ZIP3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TAXCLASS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STORIES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 + TAXCLASS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1EE6AD-D985-4110-BA84-567D5D1FDD31}"/>
              </a:ext>
            </a:extLst>
          </p:cNvPr>
          <p:cNvSpPr/>
          <p:nvPr/>
        </p:nvSpPr>
        <p:spPr bwMode="auto">
          <a:xfrm>
            <a:off x="865860" y="2457450"/>
            <a:ext cx="1659321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FULLVAL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AVLAND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AVTOT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28A9F8-9EDB-4314-A42F-DF7ABB378E85}"/>
              </a:ext>
            </a:extLst>
          </p:cNvPr>
          <p:cNvSpPr/>
          <p:nvPr/>
        </p:nvSpPr>
        <p:spPr bwMode="auto">
          <a:xfrm>
            <a:off x="2361211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Divided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by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31EB14E-C80D-4F78-ABD9-873702B59EB3}"/>
              </a:ext>
            </a:extLst>
          </p:cNvPr>
          <p:cNvSpPr/>
          <p:nvPr/>
        </p:nvSpPr>
        <p:spPr bwMode="auto">
          <a:xfrm>
            <a:off x="5476343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Group by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731FF-95BE-4C57-AA07-2EBEC1A6909F}"/>
              </a:ext>
            </a:extLst>
          </p:cNvPr>
          <p:cNvSpPr/>
          <p:nvPr/>
        </p:nvSpPr>
        <p:spPr bwMode="auto">
          <a:xfrm>
            <a:off x="-6350" y="6203267"/>
            <a:ext cx="12204700" cy="692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3600" dirty="0">
                <a:solidFill>
                  <a:schemeClr val="bg1"/>
                </a:solidFill>
              </a:rPr>
              <a:t>	  3              x 	          3              x              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7            =       63</a:t>
            </a:r>
          </a:p>
        </p:txBody>
      </p:sp>
      <p:sp>
        <p:nvSpPr>
          <p:cNvPr id="19" name="任意多边形 1">
            <a:extLst>
              <a:ext uri="{FF2B5EF4-FFF2-40B4-BE49-F238E27FC236}">
                <a16:creationId xmlns:a16="http://schemas.microsoft.com/office/drawing/2014/main" id="{BD50A233-B851-2F4E-852C-A0A994FFFF35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任意多边形 2">
            <a:extLst>
              <a:ext uri="{FF2B5EF4-FFF2-40B4-BE49-F238E27FC236}">
                <a16:creationId xmlns:a16="http://schemas.microsoft.com/office/drawing/2014/main" id="{4B600942-8C7F-E945-8175-BFB649828F33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21" name="矩形 56">
            <a:extLst>
              <a:ext uri="{FF2B5EF4-FFF2-40B4-BE49-F238E27FC236}">
                <a16:creationId xmlns:a16="http://schemas.microsoft.com/office/drawing/2014/main" id="{77B8EF26-9666-304B-B7D2-43C8ECB8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1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" grpId="0" animBg="1"/>
      <p:bldP spid="4" grpId="0" animBg="1"/>
      <p:bldP spid="23" grpId="0" animBg="1"/>
      <p:bldP spid="26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3895B5-E6D3-D94D-B99B-3F36CDD2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B67F858-E4FF-7141-A344-65D478950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56">
            <a:extLst>
              <a:ext uri="{FF2B5EF4-FFF2-40B4-BE49-F238E27FC236}">
                <a16:creationId xmlns:a16="http://schemas.microsoft.com/office/drawing/2014/main" id="{60B453CF-0BFC-4C47-972E-D4DDDD5D1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5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98BCE-42ED-D248-98CD-46D84091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" t="61400" r="3043" b="16327"/>
          <a:stretch/>
        </p:blipFill>
        <p:spPr>
          <a:xfrm>
            <a:off x="0" y="0"/>
            <a:ext cx="12192000" cy="2168473"/>
          </a:xfrm>
          <a:prstGeom prst="rect">
            <a:avLst/>
          </a:prstGeom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2474913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43100" y="2982913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444875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218406" y="4800600"/>
            <a:ext cx="2806700" cy="94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Variable 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Standardization</a:t>
            </a: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2249488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7C918-9FFD-447E-9DBA-B8447616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00" y="2630435"/>
            <a:ext cx="6235832" cy="2276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1CF33-AD94-458B-85B5-EF9CDBAE8E51}"/>
              </a:ext>
            </a:extLst>
          </p:cNvPr>
          <p:cNvSpPr/>
          <p:nvPr/>
        </p:nvSpPr>
        <p:spPr>
          <a:xfrm>
            <a:off x="5383696" y="4906514"/>
            <a:ext cx="6096000" cy="8785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Roboto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z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-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scores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 have a distribution with a mean of 0 and a standard deviation of 1. </a:t>
            </a:r>
            <a:endParaRPr lang="en-US" dirty="0"/>
          </a:p>
        </p:txBody>
      </p:sp>
      <p:sp>
        <p:nvSpPr>
          <p:cNvPr id="11" name="矩形 56">
            <a:extLst>
              <a:ext uri="{FF2B5EF4-FFF2-40B4-BE49-F238E27FC236}">
                <a16:creationId xmlns:a16="http://schemas.microsoft.com/office/drawing/2014/main" id="{3E7BF426-484C-564A-848C-B657E6686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3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F990F13-6FF8-0749-86DC-E21F8FF8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21103837-0E68-B34D-8893-4C099635E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56">
            <a:extLst>
              <a:ext uri="{FF2B5EF4-FFF2-40B4-BE49-F238E27FC236}">
                <a16:creationId xmlns:a16="http://schemas.microsoft.com/office/drawing/2014/main" id="{5F02DD63-13BA-E646-A49A-710093C6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98BCE-42ED-D248-98CD-46D84091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" t="61400" r="3043" b="16327"/>
          <a:stretch/>
        </p:blipFill>
        <p:spPr>
          <a:xfrm>
            <a:off x="0" y="0"/>
            <a:ext cx="12192000" cy="2168473"/>
          </a:xfrm>
          <a:prstGeom prst="rect">
            <a:avLst/>
          </a:prstGeom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2474913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43100" y="2982913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444875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218406" y="4800600"/>
            <a:ext cx="28067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Principal Component Analysis</a:t>
            </a:r>
          </a:p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(PCA)</a:t>
            </a:r>
            <a:endParaRPr lang="zh-CN" altLang="en-US" sz="28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2249488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Picture 2" descr="https://lh5.googleusercontent.com/vjCVjmVAae79OovyJHibGh0RnZ8WtOIuQTVr1Ryqtw99veIMc607TxIV_38W1Ajil3yqPwPAgdpL1TKqdXj9jiirU68jZzVjmft7BXVHTaMCQC-S1PxZQWeFbR5K057gDpJonOAW">
            <a:extLst>
              <a:ext uri="{FF2B5EF4-FFF2-40B4-BE49-F238E27FC236}">
                <a16:creationId xmlns:a16="http://schemas.microsoft.com/office/drawing/2014/main" id="{38A82BBB-A4A1-2C42-96AA-45285BD4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16" y="2751510"/>
            <a:ext cx="4682005" cy="35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0935F7-73D6-0B41-85AC-8C8615236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53811"/>
              </p:ext>
            </p:extLst>
          </p:nvPr>
        </p:nvGraphicFramePr>
        <p:xfrm>
          <a:off x="8941702" y="2850851"/>
          <a:ext cx="2829030" cy="3338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591">
                  <a:extLst>
                    <a:ext uri="{9D8B030D-6E8A-4147-A177-3AD203B41FA5}">
                      <a16:colId xmlns:a16="http://schemas.microsoft.com/office/drawing/2014/main" val="874528234"/>
                    </a:ext>
                  </a:extLst>
                </a:gridCol>
                <a:gridCol w="1792439">
                  <a:extLst>
                    <a:ext uri="{9D8B030D-6E8A-4147-A177-3AD203B41FA5}">
                      <a16:colId xmlns:a16="http://schemas.microsoft.com/office/drawing/2014/main" val="2530852282"/>
                    </a:ext>
                  </a:extLst>
                </a:gridCol>
              </a:tblGrid>
              <a:tr h="507384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Percentage of 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explained variance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2906305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25.44%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7142517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15.94%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842891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9.26%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024502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7.29%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345328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5.87%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088923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4.99%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5806794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4.67%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60430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4.42%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4673634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24599850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3.32%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5579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5187C0C-8CEC-F343-B069-B6E24EE4F714}"/>
              </a:ext>
            </a:extLst>
          </p:cNvPr>
          <p:cNvSpPr/>
          <p:nvPr/>
        </p:nvSpPr>
        <p:spPr>
          <a:xfrm>
            <a:off x="4341986" y="6339483"/>
            <a:ext cx="713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remove these correlations and achieve a reduction in dimensions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56">
            <a:extLst>
              <a:ext uri="{FF2B5EF4-FFF2-40B4-BE49-F238E27FC236}">
                <a16:creationId xmlns:a16="http://schemas.microsoft.com/office/drawing/2014/main" id="{A4F68DED-92D7-584E-9685-3651F79C4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5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">
            <a:extLst>
              <a:ext uri="{FF2B5EF4-FFF2-40B4-BE49-F238E27FC236}">
                <a16:creationId xmlns:a16="http://schemas.microsoft.com/office/drawing/2014/main" id="{FC51D5D0-BC5D-1846-BD74-E48B9D89B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1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36D11-7668-BA42-9750-4C4B0C5E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0B1393CA-23DE-2340-9FAE-30FFDB99E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grpSp>
        <p:nvGrpSpPr>
          <p:cNvPr id="38931" name="组合 18"/>
          <p:cNvGrpSpPr>
            <a:grpSpLocks/>
          </p:cNvGrpSpPr>
          <p:nvPr/>
        </p:nvGrpSpPr>
        <p:grpSpPr bwMode="auto">
          <a:xfrm>
            <a:off x="5600840" y="777072"/>
            <a:ext cx="3678098" cy="2148691"/>
            <a:chOff x="-1502104" y="-745567"/>
            <a:chExt cx="3679247" cy="2149341"/>
          </a:xfrm>
        </p:grpSpPr>
        <p:sp>
          <p:nvSpPr>
            <p:cNvPr id="38932" name="文本框 19"/>
            <p:cNvSpPr txBox="1">
              <a:spLocks noChangeArrowheads="1"/>
            </p:cNvSpPr>
            <p:nvPr/>
          </p:nvSpPr>
          <p:spPr bwMode="auto">
            <a:xfrm>
              <a:off x="-1502104" y="-745567"/>
              <a:ext cx="3234748" cy="95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33" name="组合 20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34" name="椭圆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35" name="椭圆 22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36" name="直接连接符 23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472C105E-77BE-FA47-BB49-076F4CB3F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013" y="2504569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sp>
        <p:nvSpPr>
          <p:cNvPr id="33" name="矩形 56">
            <a:extLst>
              <a:ext uri="{FF2B5EF4-FFF2-40B4-BE49-F238E27FC236}">
                <a16:creationId xmlns:a16="http://schemas.microsoft.com/office/drawing/2014/main" id="{2A02463B-8829-7249-BE32-D588AF2D5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5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0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499" y="5272088"/>
            <a:ext cx="27109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Autoencoder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Freeform 354">
            <a:extLst>
              <a:ext uri="{FF2B5EF4-FFF2-40B4-BE49-F238E27FC236}">
                <a16:creationId xmlns:a16="http://schemas.microsoft.com/office/drawing/2014/main" id="{73D4F99D-5E4D-1643-B5F6-B7D3CAB86043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72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11" name="Rectangle 3">
            <a:extLst>
              <a:ext uri="{FF2B5EF4-FFF2-40B4-BE49-F238E27FC236}">
                <a16:creationId xmlns:a16="http://schemas.microsoft.com/office/drawing/2014/main" id="{AD467D25-1E19-934B-B7C7-096C8F1C1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1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BBF961-39DE-4446-BB51-C96E1AC8340C}"/>
              </a:ext>
            </a:extLst>
          </p:cNvPr>
          <p:cNvSpPr txBox="1"/>
          <p:nvPr/>
        </p:nvSpPr>
        <p:spPr>
          <a:xfrm>
            <a:off x="892738" y="1443034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B64BAC-654B-D843-8F99-AFC95C8AAA8C}"/>
              </a:ext>
            </a:extLst>
          </p:cNvPr>
          <p:cNvSpPr txBox="1"/>
          <p:nvPr/>
        </p:nvSpPr>
        <p:spPr>
          <a:xfrm>
            <a:off x="3130884" y="1481281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Encoder Layer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EA7010-0CD1-4B47-B88C-917E24971C75}"/>
              </a:ext>
            </a:extLst>
          </p:cNvPr>
          <p:cNvSpPr txBox="1"/>
          <p:nvPr/>
        </p:nvSpPr>
        <p:spPr>
          <a:xfrm>
            <a:off x="5544361" y="1516563"/>
            <a:ext cx="154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Decoder Layer</a:t>
            </a:r>
          </a:p>
        </p:txBody>
      </p:sp>
      <p:sp>
        <p:nvSpPr>
          <p:cNvPr id="53" name="Oval 22">
            <a:extLst>
              <a:ext uri="{FF2B5EF4-FFF2-40B4-BE49-F238E27FC236}">
                <a16:creationId xmlns:a16="http://schemas.microsoft.com/office/drawing/2014/main" id="{0014F9AE-5DBC-1541-82F6-7CD8D645C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27614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22">
            <a:extLst>
              <a:ext uri="{FF2B5EF4-FFF2-40B4-BE49-F238E27FC236}">
                <a16:creationId xmlns:a16="http://schemas.microsoft.com/office/drawing/2014/main" id="{77B14C49-A8CA-7E42-B300-B87151BC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21" y="36758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22">
            <a:extLst>
              <a:ext uri="{FF2B5EF4-FFF2-40B4-BE49-F238E27FC236}">
                <a16:creationId xmlns:a16="http://schemas.microsoft.com/office/drawing/2014/main" id="{C6B91B9A-303A-1749-BAE9-AE2C1445F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45902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Oval 22">
            <a:extLst>
              <a:ext uri="{FF2B5EF4-FFF2-40B4-BE49-F238E27FC236}">
                <a16:creationId xmlns:a16="http://schemas.microsoft.com/office/drawing/2014/main" id="{0DB08337-A8C6-1542-99D3-E84B14C69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377" y="22128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Oval 22">
            <a:extLst>
              <a:ext uri="{FF2B5EF4-FFF2-40B4-BE49-F238E27FC236}">
                <a16:creationId xmlns:a16="http://schemas.microsoft.com/office/drawing/2014/main" id="{6D31944F-32BC-2A4F-9F27-4BF1652A2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377" y="31272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86F02C0D-3CDE-8748-B5E1-11CE7F210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440" y="40416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Oval 22">
            <a:extLst>
              <a:ext uri="{FF2B5EF4-FFF2-40B4-BE49-F238E27FC236}">
                <a16:creationId xmlns:a16="http://schemas.microsoft.com/office/drawing/2014/main" id="{F1C02E78-3C1E-B34B-8DE9-C9B676CC9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18470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Oval 22">
            <a:extLst>
              <a:ext uri="{FF2B5EF4-FFF2-40B4-BE49-F238E27FC236}">
                <a16:creationId xmlns:a16="http://schemas.microsoft.com/office/drawing/2014/main" id="{CA2A67BA-4352-C543-967A-402860C25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27614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Oval 22">
            <a:extLst>
              <a:ext uri="{FF2B5EF4-FFF2-40B4-BE49-F238E27FC236}">
                <a16:creationId xmlns:a16="http://schemas.microsoft.com/office/drawing/2014/main" id="{E3629AF4-EAA6-0B4C-A996-276F9A8EA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039" y="36758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Oval 22">
            <a:extLst>
              <a:ext uri="{FF2B5EF4-FFF2-40B4-BE49-F238E27FC236}">
                <a16:creationId xmlns:a16="http://schemas.microsoft.com/office/drawing/2014/main" id="{2475DD3F-9668-E24F-8964-0315DC099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45902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Oval 22">
            <a:extLst>
              <a:ext uri="{FF2B5EF4-FFF2-40B4-BE49-F238E27FC236}">
                <a16:creationId xmlns:a16="http://schemas.microsoft.com/office/drawing/2014/main" id="{D195CA13-F939-B541-A83C-16BAA1C64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18470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24FD87-03E3-2F41-9A3B-97586135E5B5}"/>
              </a:ext>
            </a:extLst>
          </p:cNvPr>
          <p:cNvCxnSpPr>
            <a:stCxn id="59" idx="6"/>
            <a:endCxn id="56" idx="2"/>
          </p:cNvCxnSpPr>
          <p:nvPr/>
        </p:nvCxnSpPr>
        <p:spPr bwMode="auto">
          <a:xfrm>
            <a:off x="1929118" y="22534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CE0E55-E6D3-6443-AE0D-92EDAA1637BE}"/>
              </a:ext>
            </a:extLst>
          </p:cNvPr>
          <p:cNvCxnSpPr>
            <a:stCxn id="59" idx="6"/>
            <a:endCxn id="57" idx="2"/>
          </p:cNvCxnSpPr>
          <p:nvPr/>
        </p:nvCxnSpPr>
        <p:spPr bwMode="auto">
          <a:xfrm>
            <a:off x="1929118" y="2253441"/>
            <a:ext cx="1585259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597BDFA-9B16-7142-BAF7-77492F6FF779}"/>
              </a:ext>
            </a:extLst>
          </p:cNvPr>
          <p:cNvCxnSpPr>
            <a:stCxn id="59" idx="6"/>
            <a:endCxn id="58" idx="2"/>
          </p:cNvCxnSpPr>
          <p:nvPr/>
        </p:nvCxnSpPr>
        <p:spPr bwMode="auto">
          <a:xfrm>
            <a:off x="1929118" y="2253441"/>
            <a:ext cx="1588322" cy="21945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461105-8737-6F49-88E8-0A402380BBED}"/>
              </a:ext>
            </a:extLst>
          </p:cNvPr>
          <p:cNvCxnSpPr>
            <a:stCxn id="53" idx="6"/>
            <a:endCxn id="56" idx="2"/>
          </p:cNvCxnSpPr>
          <p:nvPr/>
        </p:nvCxnSpPr>
        <p:spPr bwMode="auto">
          <a:xfrm flipV="1">
            <a:off x="1929118" y="2619201"/>
            <a:ext cx="1585259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03C7B4-167C-3747-BA1B-783AC49C14D3}"/>
              </a:ext>
            </a:extLst>
          </p:cNvPr>
          <p:cNvCxnSpPr>
            <a:stCxn id="53" idx="6"/>
            <a:endCxn id="57" idx="2"/>
          </p:cNvCxnSpPr>
          <p:nvPr/>
        </p:nvCxnSpPr>
        <p:spPr bwMode="auto">
          <a:xfrm>
            <a:off x="1929118" y="31678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32132E-351D-6B46-BE29-BF8B9A1ABE1B}"/>
              </a:ext>
            </a:extLst>
          </p:cNvPr>
          <p:cNvCxnSpPr>
            <a:stCxn id="53" idx="6"/>
            <a:endCxn id="58" idx="2"/>
          </p:cNvCxnSpPr>
          <p:nvPr/>
        </p:nvCxnSpPr>
        <p:spPr bwMode="auto">
          <a:xfrm>
            <a:off x="1929118" y="3167841"/>
            <a:ext cx="1588322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FB437-BAD6-7045-99E6-32B3239A33F3}"/>
              </a:ext>
            </a:extLst>
          </p:cNvPr>
          <p:cNvCxnSpPr>
            <a:stCxn id="54" idx="6"/>
            <a:endCxn id="56" idx="2"/>
          </p:cNvCxnSpPr>
          <p:nvPr/>
        </p:nvCxnSpPr>
        <p:spPr bwMode="auto">
          <a:xfrm flipV="1">
            <a:off x="1934721" y="2619201"/>
            <a:ext cx="1579656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436548-3A7B-CC4B-8A89-EE1EFE68A408}"/>
              </a:ext>
            </a:extLst>
          </p:cNvPr>
          <p:cNvCxnSpPr>
            <a:stCxn id="54" idx="6"/>
            <a:endCxn id="57" idx="2"/>
          </p:cNvCxnSpPr>
          <p:nvPr/>
        </p:nvCxnSpPr>
        <p:spPr bwMode="auto">
          <a:xfrm flipV="1">
            <a:off x="1934721" y="3533601"/>
            <a:ext cx="1579656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9B1F65-77C4-F241-A83C-CBD2AAB93AE6}"/>
              </a:ext>
            </a:extLst>
          </p:cNvPr>
          <p:cNvCxnSpPr>
            <a:stCxn id="54" idx="6"/>
            <a:endCxn id="58" idx="2"/>
          </p:cNvCxnSpPr>
          <p:nvPr/>
        </p:nvCxnSpPr>
        <p:spPr bwMode="auto">
          <a:xfrm>
            <a:off x="1934721" y="4082241"/>
            <a:ext cx="158271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F61FFC-AD14-E54B-B6EF-AF161CEEE3FD}"/>
              </a:ext>
            </a:extLst>
          </p:cNvPr>
          <p:cNvCxnSpPr>
            <a:stCxn id="55" idx="6"/>
            <a:endCxn id="56" idx="2"/>
          </p:cNvCxnSpPr>
          <p:nvPr/>
        </p:nvCxnSpPr>
        <p:spPr bwMode="auto">
          <a:xfrm flipV="1">
            <a:off x="1929118" y="2619201"/>
            <a:ext cx="1585259" cy="23774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335A6E-B518-6E43-B4DA-8BAB4D270CB3}"/>
              </a:ext>
            </a:extLst>
          </p:cNvPr>
          <p:cNvCxnSpPr>
            <a:stCxn id="55" idx="6"/>
            <a:endCxn id="57" idx="2"/>
          </p:cNvCxnSpPr>
          <p:nvPr/>
        </p:nvCxnSpPr>
        <p:spPr bwMode="auto">
          <a:xfrm flipV="1">
            <a:off x="1929118" y="3533601"/>
            <a:ext cx="1585259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FB8CC-CF22-7B4F-B39C-1D1602B81A30}"/>
              </a:ext>
            </a:extLst>
          </p:cNvPr>
          <p:cNvCxnSpPr>
            <a:stCxn id="55" idx="6"/>
            <a:endCxn id="58" idx="2"/>
          </p:cNvCxnSpPr>
          <p:nvPr/>
        </p:nvCxnSpPr>
        <p:spPr bwMode="auto">
          <a:xfrm flipV="1">
            <a:off x="1929118" y="4448001"/>
            <a:ext cx="1588322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E0A9D7-70F0-744A-A14D-1F6ADA63DD6A}"/>
              </a:ext>
            </a:extLst>
          </p:cNvPr>
          <p:cNvCxnSpPr>
            <a:stCxn id="56" idx="6"/>
            <a:endCxn id="63" idx="2"/>
          </p:cNvCxnSpPr>
          <p:nvPr/>
        </p:nvCxnSpPr>
        <p:spPr bwMode="auto">
          <a:xfrm flipV="1">
            <a:off x="4327177" y="22534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2347DA8-C23E-A344-9C65-A165A82E8826}"/>
              </a:ext>
            </a:extLst>
          </p:cNvPr>
          <p:cNvCxnSpPr>
            <a:stCxn id="56" idx="6"/>
            <a:endCxn id="60" idx="2"/>
          </p:cNvCxnSpPr>
          <p:nvPr/>
        </p:nvCxnSpPr>
        <p:spPr bwMode="auto">
          <a:xfrm>
            <a:off x="4327177" y="2619201"/>
            <a:ext cx="1585259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6A2988-72C1-EF47-9C0F-E17EC6735235}"/>
              </a:ext>
            </a:extLst>
          </p:cNvPr>
          <p:cNvCxnSpPr>
            <a:stCxn id="56" idx="6"/>
            <a:endCxn id="61" idx="2"/>
          </p:cNvCxnSpPr>
          <p:nvPr/>
        </p:nvCxnSpPr>
        <p:spPr bwMode="auto">
          <a:xfrm>
            <a:off x="4327177" y="2619201"/>
            <a:ext cx="1590862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D091A89-072A-C84D-B234-6E4CC1B7BACB}"/>
              </a:ext>
            </a:extLst>
          </p:cNvPr>
          <p:cNvCxnSpPr>
            <a:stCxn id="56" idx="6"/>
            <a:endCxn id="62" idx="2"/>
          </p:cNvCxnSpPr>
          <p:nvPr/>
        </p:nvCxnSpPr>
        <p:spPr bwMode="auto">
          <a:xfrm>
            <a:off x="4327177" y="2619201"/>
            <a:ext cx="1585259" cy="23774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67E0903-9D2A-6844-9920-B066E226FE81}"/>
              </a:ext>
            </a:extLst>
          </p:cNvPr>
          <p:cNvCxnSpPr>
            <a:stCxn id="57" idx="6"/>
            <a:endCxn id="63" idx="2"/>
          </p:cNvCxnSpPr>
          <p:nvPr/>
        </p:nvCxnSpPr>
        <p:spPr bwMode="auto">
          <a:xfrm flipV="1">
            <a:off x="4327177" y="2253441"/>
            <a:ext cx="1585259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A2884AC-4CB6-614C-B751-2F8DCC464ABC}"/>
              </a:ext>
            </a:extLst>
          </p:cNvPr>
          <p:cNvCxnSpPr>
            <a:stCxn id="57" idx="6"/>
            <a:endCxn id="60" idx="2"/>
          </p:cNvCxnSpPr>
          <p:nvPr/>
        </p:nvCxnSpPr>
        <p:spPr bwMode="auto">
          <a:xfrm flipV="1">
            <a:off x="4327177" y="31678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808654-131D-9B48-84E6-8ED2EE4BBDE9}"/>
              </a:ext>
            </a:extLst>
          </p:cNvPr>
          <p:cNvCxnSpPr>
            <a:stCxn id="57" idx="6"/>
            <a:endCxn id="61" idx="2"/>
          </p:cNvCxnSpPr>
          <p:nvPr/>
        </p:nvCxnSpPr>
        <p:spPr bwMode="auto">
          <a:xfrm>
            <a:off x="4327177" y="3533601"/>
            <a:ext cx="1590862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2B00DFE-8107-374A-B4AB-B8E175802174}"/>
              </a:ext>
            </a:extLst>
          </p:cNvPr>
          <p:cNvCxnSpPr>
            <a:stCxn id="57" idx="6"/>
            <a:endCxn id="62" idx="2"/>
          </p:cNvCxnSpPr>
          <p:nvPr/>
        </p:nvCxnSpPr>
        <p:spPr bwMode="auto">
          <a:xfrm>
            <a:off x="4327177" y="3533601"/>
            <a:ext cx="1585259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1D400-6E98-634B-8E7F-E1EA490FE086}"/>
              </a:ext>
            </a:extLst>
          </p:cNvPr>
          <p:cNvCxnSpPr>
            <a:stCxn id="58" idx="6"/>
            <a:endCxn id="63" idx="2"/>
          </p:cNvCxnSpPr>
          <p:nvPr/>
        </p:nvCxnSpPr>
        <p:spPr bwMode="auto">
          <a:xfrm flipV="1">
            <a:off x="4330240" y="2253441"/>
            <a:ext cx="1582196" cy="21945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D6EF7B-B87A-754A-93FC-0ED8EAE251E2}"/>
              </a:ext>
            </a:extLst>
          </p:cNvPr>
          <p:cNvCxnSpPr>
            <a:stCxn id="58" idx="6"/>
            <a:endCxn id="60" idx="2"/>
          </p:cNvCxnSpPr>
          <p:nvPr/>
        </p:nvCxnSpPr>
        <p:spPr bwMode="auto">
          <a:xfrm flipV="1">
            <a:off x="4330240" y="3167841"/>
            <a:ext cx="1582196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B0FC09-350B-504A-88CF-1B9B694C57A8}"/>
              </a:ext>
            </a:extLst>
          </p:cNvPr>
          <p:cNvCxnSpPr>
            <a:stCxn id="58" idx="6"/>
            <a:endCxn id="61" idx="2"/>
          </p:cNvCxnSpPr>
          <p:nvPr/>
        </p:nvCxnSpPr>
        <p:spPr bwMode="auto">
          <a:xfrm flipV="1">
            <a:off x="4330240" y="4082241"/>
            <a:ext cx="158779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1ED06EF-A316-0F4C-8E22-EB6DB5B20B50}"/>
              </a:ext>
            </a:extLst>
          </p:cNvPr>
          <p:cNvCxnSpPr>
            <a:stCxn id="58" idx="6"/>
            <a:endCxn id="62" idx="2"/>
          </p:cNvCxnSpPr>
          <p:nvPr/>
        </p:nvCxnSpPr>
        <p:spPr bwMode="auto">
          <a:xfrm>
            <a:off x="4330240" y="4448001"/>
            <a:ext cx="1582196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1618607C-3E4F-DC45-A4E9-481DD45FC005}"/>
              </a:ext>
            </a:extLst>
          </p:cNvPr>
          <p:cNvSpPr txBox="1"/>
          <p:nvPr/>
        </p:nvSpPr>
        <p:spPr>
          <a:xfrm>
            <a:off x="758308" y="5402269"/>
            <a:ext cx="181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layer</a:t>
            </a:r>
          </a:p>
          <a:p>
            <a:r>
              <a:rPr lang="en-US" dirty="0">
                <a:solidFill>
                  <a:schemeClr val="bg1"/>
                </a:solidFill>
              </a:rPr>
              <a:t>Nodes: 10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348C00-B6A9-434D-9D3D-A96248A6F9BF}"/>
              </a:ext>
            </a:extLst>
          </p:cNvPr>
          <p:cNvSpPr txBox="1"/>
          <p:nvPr/>
        </p:nvSpPr>
        <p:spPr>
          <a:xfrm>
            <a:off x="2789165" y="5402269"/>
            <a:ext cx="2647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Encoder layer</a:t>
            </a:r>
          </a:p>
          <a:p>
            <a:r>
              <a:rPr lang="en-US" dirty="0">
                <a:solidFill>
                  <a:schemeClr val="bg1"/>
                </a:solidFill>
              </a:rPr>
              <a:t>Compression factor: 1.1</a:t>
            </a:r>
          </a:p>
          <a:p>
            <a:r>
              <a:rPr lang="en-US" dirty="0">
                <a:solidFill>
                  <a:schemeClr val="bg1"/>
                </a:solidFill>
              </a:rPr>
              <a:t>Nodes: 10/1.1=9</a:t>
            </a:r>
          </a:p>
          <a:p>
            <a:r>
              <a:rPr lang="en-US" dirty="0">
                <a:solidFill>
                  <a:schemeClr val="bg1"/>
                </a:solidFill>
              </a:rPr>
              <a:t>Activation function: tanh</a:t>
            </a:r>
          </a:p>
          <a:p>
            <a:r>
              <a:rPr lang="en-US" dirty="0">
                <a:solidFill>
                  <a:schemeClr val="bg1"/>
                </a:solidFill>
              </a:rPr>
              <a:t>Output value range: (-1, 1)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71A3042-64F9-EA46-A6F2-EF7B795819AA}"/>
                  </a:ext>
                </a:extLst>
              </p:cNvPr>
              <p:cNvSpPr txBox="1"/>
              <p:nvPr/>
            </p:nvSpPr>
            <p:spPr>
              <a:xfrm>
                <a:off x="5554528" y="5402269"/>
                <a:ext cx="28153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Decoder layer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Nodes: 10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Activation function: linear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Output value range: (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71A3042-64F9-EA46-A6F2-EF7B7958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8" y="5402269"/>
                <a:ext cx="2815309" cy="1200329"/>
              </a:xfrm>
              <a:prstGeom prst="rect">
                <a:avLst/>
              </a:prstGeom>
              <a:blipFill>
                <a:blip r:embed="rId3"/>
                <a:stretch>
                  <a:fillRect l="-1345" t="-104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C125D5-1F4A-F64B-A8E8-AEF6074D89BC}"/>
              </a:ext>
            </a:extLst>
          </p:cNvPr>
          <p:cNvSpPr txBox="1"/>
          <p:nvPr/>
        </p:nvSpPr>
        <p:spPr>
          <a:xfrm>
            <a:off x="7157102" y="3622501"/>
            <a:ext cx="281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Loss function: MSE</a:t>
            </a:r>
          </a:p>
          <a:p>
            <a:r>
              <a:rPr lang="en-US" dirty="0">
                <a:solidFill>
                  <a:schemeClr val="bg1"/>
                </a:solidFill>
              </a:rPr>
              <a:t>Optimizer: </a:t>
            </a:r>
            <a:r>
              <a:rPr lang="en-US" dirty="0" err="1">
                <a:solidFill>
                  <a:schemeClr val="bg1"/>
                </a:solidFill>
              </a:rPr>
              <a:t>Adadelta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30D31BE-00F1-B54B-878D-5964C2DFBADD}"/>
              </a:ext>
            </a:extLst>
          </p:cNvPr>
          <p:cNvGrpSpPr/>
          <p:nvPr/>
        </p:nvGrpSpPr>
        <p:grpSpPr>
          <a:xfrm>
            <a:off x="1998624" y="5587309"/>
            <a:ext cx="731593" cy="1155526"/>
            <a:chOff x="5467355" y="5262523"/>
            <a:chExt cx="731593" cy="115552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EE32896-6DC8-784D-96FE-59E2B10964F3}"/>
                </a:ext>
              </a:extLst>
            </p:cNvPr>
            <p:cNvSpPr/>
            <p:nvPr/>
          </p:nvSpPr>
          <p:spPr bwMode="auto">
            <a:xfrm>
              <a:off x="5468705" y="5262523"/>
              <a:ext cx="730243" cy="730243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96897E2-79C0-4D44-BE44-C1D7F35D9DDD}"/>
                </a:ext>
              </a:extLst>
            </p:cNvPr>
            <p:cNvSpPr/>
            <p:nvPr/>
          </p:nvSpPr>
          <p:spPr bwMode="auto">
            <a:xfrm>
              <a:off x="5471944" y="5262523"/>
              <a:ext cx="364410" cy="730244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B9A6C6-ED70-5242-B429-A0ABFDD4384C}"/>
                </a:ext>
              </a:extLst>
            </p:cNvPr>
            <p:cNvSpPr txBox="1"/>
            <p:nvPr/>
          </p:nvSpPr>
          <p:spPr>
            <a:xfrm>
              <a:off x="5516554" y="6048717"/>
              <a:ext cx="633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Tanh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90DAB0-9B3D-EC4E-873D-7DD977B84238}"/>
                </a:ext>
              </a:extLst>
            </p:cNvPr>
            <p:cNvSpPr/>
            <p:nvPr/>
          </p:nvSpPr>
          <p:spPr bwMode="auto">
            <a:xfrm>
              <a:off x="5467355" y="5262523"/>
              <a:ext cx="731520" cy="365760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8E82B3B3-6E4A-6A48-A844-137970E06C02}"/>
                </a:ext>
              </a:extLst>
            </p:cNvPr>
            <p:cNvCxnSpPr/>
            <p:nvPr/>
          </p:nvCxnSpPr>
          <p:spPr bwMode="auto">
            <a:xfrm rot="10800000" flipV="1">
              <a:off x="5467355" y="5262523"/>
              <a:ext cx="731520" cy="654114"/>
            </a:xfrm>
            <a:prstGeom prst="curvedConnector3">
              <a:avLst/>
            </a:prstGeom>
            <a:solidFill>
              <a:schemeClr val="accent1"/>
            </a:solidFill>
            <a:ln w="508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933CA3-4CCE-B349-8526-DABADADC0BAF}"/>
              </a:ext>
            </a:extLst>
          </p:cNvPr>
          <p:cNvGrpSpPr/>
          <p:nvPr/>
        </p:nvGrpSpPr>
        <p:grpSpPr>
          <a:xfrm>
            <a:off x="8225798" y="5587309"/>
            <a:ext cx="763351" cy="1097151"/>
            <a:chOff x="7884228" y="5351567"/>
            <a:chExt cx="763351" cy="109715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4406BA7-EF43-B949-88F2-B3E5F7924E9F}"/>
                </a:ext>
              </a:extLst>
            </p:cNvPr>
            <p:cNvSpPr/>
            <p:nvPr/>
          </p:nvSpPr>
          <p:spPr bwMode="auto">
            <a:xfrm>
              <a:off x="7901494" y="5351567"/>
              <a:ext cx="730243" cy="730243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1050CC3-2095-7044-94C7-1DC7AF9A6C46}"/>
                </a:ext>
              </a:extLst>
            </p:cNvPr>
            <p:cNvSpPr/>
            <p:nvPr/>
          </p:nvSpPr>
          <p:spPr bwMode="auto">
            <a:xfrm>
              <a:off x="7904733" y="5351567"/>
              <a:ext cx="364410" cy="730244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782CC89-3F5C-C845-B950-7121B9B756B3}"/>
                </a:ext>
              </a:extLst>
            </p:cNvPr>
            <p:cNvSpPr txBox="1"/>
            <p:nvPr/>
          </p:nvSpPr>
          <p:spPr>
            <a:xfrm>
              <a:off x="7884228" y="607938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Linear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699499E-B1A8-0C47-821D-E0A363F3758C}"/>
                </a:ext>
              </a:extLst>
            </p:cNvPr>
            <p:cNvSpPr/>
            <p:nvPr/>
          </p:nvSpPr>
          <p:spPr bwMode="auto">
            <a:xfrm>
              <a:off x="7900144" y="5351567"/>
              <a:ext cx="731520" cy="365760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A3A209F-920E-E74D-86E6-F9137935D314}"/>
                </a:ext>
              </a:extLst>
            </p:cNvPr>
            <p:cNvCxnSpPr/>
            <p:nvPr/>
          </p:nvCxnSpPr>
          <p:spPr bwMode="auto">
            <a:xfrm flipH="1">
              <a:off x="7900144" y="5351567"/>
              <a:ext cx="731520" cy="730243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4237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0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1" grpId="0"/>
      <p:bldP spid="15372" grpId="0"/>
      <p:bldP spid="15373" grpId="0"/>
      <p:bldP spid="1537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1" name="Picture 2" descr="https://lh6.googleusercontent.com/FqdMca605zpCfEGL3WuFLLZA0AHO_kGzf9C48nWwPvZiT2KFzRWUH9Akjf5Oej9z_1vOH9ft2WJdXtzWFTFPHDBk7ILnPg7Y6t1-NgIt1uNg5bargONk_QbkO_RpGUfyyw">
            <a:extLst>
              <a:ext uri="{FF2B5EF4-FFF2-40B4-BE49-F238E27FC236}">
                <a16:creationId xmlns:a16="http://schemas.microsoft.com/office/drawing/2014/main" id="{503CCA8F-7E14-1246-B924-425FA785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74" y="1551407"/>
            <a:ext cx="3803234" cy="2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2B5D8FB-05D1-664E-9759-E7C8106FF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05" y="1551407"/>
            <a:ext cx="3647873" cy="235105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1DF6710-E34B-F84B-9AEF-A741BD141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91" y="4280579"/>
            <a:ext cx="3635543" cy="234311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2A5DAD-93D2-E74E-9881-9A57BED1B6D9}"/>
              </a:ext>
            </a:extLst>
          </p:cNvPr>
          <p:cNvSpPr txBox="1"/>
          <p:nvPr/>
        </p:nvSpPr>
        <p:spPr>
          <a:xfrm>
            <a:off x="2807791" y="3844747"/>
            <a:ext cx="61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MSE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A86B9A-12DE-4047-9F38-24877720E7CD}"/>
              </a:ext>
            </a:extLst>
          </p:cNvPr>
          <p:cNvSpPr txBox="1"/>
          <p:nvPr/>
        </p:nvSpPr>
        <p:spPr>
          <a:xfrm>
            <a:off x="7005551" y="3773531"/>
            <a:ext cx="8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46D1579-0B73-D141-9BD2-CE0437A15D49}"/>
              </a:ext>
            </a:extLst>
          </p:cNvPr>
          <p:cNvSpPr txBox="1"/>
          <p:nvPr/>
        </p:nvSpPr>
        <p:spPr>
          <a:xfrm>
            <a:off x="2309027" y="6484623"/>
            <a:ext cx="20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Root Sum Squared</a:t>
            </a:r>
          </a:p>
        </p:txBody>
      </p:sp>
    </p:spTree>
    <p:extLst>
      <p:ext uri="{BB962C8B-B14F-4D97-AF65-F5344CB8AC3E}">
        <p14:creationId xmlns:p14="http://schemas.microsoft.com/office/powerpoint/2010/main" val="29944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238" y="5296200"/>
            <a:ext cx="44855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Mahalanobis</a:t>
            </a:r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Distance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Freeform 354">
            <a:extLst>
              <a:ext uri="{FF2B5EF4-FFF2-40B4-BE49-F238E27FC236}">
                <a16:creationId xmlns:a16="http://schemas.microsoft.com/office/drawing/2014/main" id="{73D4F99D-5E4D-1643-B5F6-B7D3CAB86043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98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76F01-EE8A-DC4B-AED7-F8B296C4328C}"/>
              </a:ext>
            </a:extLst>
          </p:cNvPr>
          <p:cNvSpPr/>
          <p:nvPr/>
        </p:nvSpPr>
        <p:spPr>
          <a:xfrm>
            <a:off x="515753" y="1348377"/>
            <a:ext cx="3962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Mahalanobis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Distance</a:t>
            </a:r>
          </a:p>
        </p:txBody>
      </p:sp>
      <p:pic>
        <p:nvPicPr>
          <p:cNvPr id="21" name="Picture 2" descr="https://lh3.googleusercontent.com/GSeCBy4ipkjcW34rAfxGEzWDDlTg-QTtqqFF0uky-QnuEiaPtENQrgaErx2gZEgx47PC45P3EcEth0EIJqKKJ_sznD_mAG5oUT4-CfjSEFMBwA0TVq3LnhE5QhgKTSg8k8H-LfEK">
            <a:extLst>
              <a:ext uri="{FF2B5EF4-FFF2-40B4-BE49-F238E27FC236}">
                <a16:creationId xmlns:a16="http://schemas.microsoft.com/office/drawing/2014/main" id="{D9EF07B7-F423-484B-B925-859C1DE6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71" y="2225957"/>
            <a:ext cx="6019178" cy="38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70EA0-679F-AF4C-B69A-9B10522EBDE9}"/>
              </a:ext>
            </a:extLst>
          </p:cNvPr>
          <p:cNvSpPr txBox="1"/>
          <p:nvPr/>
        </p:nvSpPr>
        <p:spPr>
          <a:xfrm>
            <a:off x="10277605" y="2962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8FE813-E7C2-8F43-8CEC-453C0B7C205F}"/>
                  </a:ext>
                </a:extLst>
              </p:cNvPr>
              <p:cNvSpPr txBox="1"/>
              <p:nvPr/>
            </p:nvSpPr>
            <p:spPr>
              <a:xfrm>
                <a:off x="574261" y="3282952"/>
                <a:ext cx="2602957" cy="119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CA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8FE813-E7C2-8F43-8CEC-453C0B7C2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61" y="3282952"/>
                <a:ext cx="2602957" cy="1197379"/>
              </a:xfrm>
              <a:prstGeom prst="rect">
                <a:avLst/>
              </a:prstGeom>
              <a:blipFill>
                <a:blip r:embed="rId4"/>
                <a:stretch>
                  <a:fillRect l="-1456" t="-67368" r="-485" b="-1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71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73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42BE79F5-6376-4344-9755-D003CFE8B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156497"/>
              </p:ext>
            </p:extLst>
          </p:nvPr>
        </p:nvGraphicFramePr>
        <p:xfrm>
          <a:off x="387533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A1BA6FA-3C0E-6742-839D-BB9670742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097468"/>
              </p:ext>
            </p:extLst>
          </p:nvPr>
        </p:nvGraphicFramePr>
        <p:xfrm>
          <a:off x="2562862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6E399D02-4794-8E44-A196-318BA275B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385428"/>
              </p:ext>
            </p:extLst>
          </p:nvPr>
        </p:nvGraphicFramePr>
        <p:xfrm>
          <a:off x="4776273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A21DC3-58C9-A546-AB26-B035C6610AEB}"/>
              </a:ext>
            </a:extLst>
          </p:cNvPr>
          <p:cNvSpPr txBox="1"/>
          <p:nvPr/>
        </p:nvSpPr>
        <p:spPr>
          <a:xfrm>
            <a:off x="1385953" y="1828800"/>
            <a:ext cx="101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EE1FB-9E86-4548-81B5-1F086EEAE201}"/>
              </a:ext>
            </a:extLst>
          </p:cNvPr>
          <p:cNvSpPr txBox="1"/>
          <p:nvPr/>
        </p:nvSpPr>
        <p:spPr>
          <a:xfrm>
            <a:off x="3530162" y="1828800"/>
            <a:ext cx="1075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C4F5DC-CAA9-0049-B188-8E649BAB2931}"/>
              </a:ext>
            </a:extLst>
          </p:cNvPr>
          <p:cNvSpPr txBox="1"/>
          <p:nvPr/>
        </p:nvSpPr>
        <p:spPr>
          <a:xfrm>
            <a:off x="5499393" y="1828800"/>
            <a:ext cx="156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Bottom 1%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DA9DC-8BD9-E046-B0E6-23B5811A5069}"/>
              </a:ext>
            </a:extLst>
          </p:cNvPr>
          <p:cNvSpPr txBox="1"/>
          <p:nvPr/>
        </p:nvSpPr>
        <p:spPr>
          <a:xfrm>
            <a:off x="1564549" y="3103051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B016E6-FCF8-4F4E-AF79-57449DBCE96C}"/>
              </a:ext>
            </a:extLst>
          </p:cNvPr>
          <p:cNvSpPr txBox="1"/>
          <p:nvPr/>
        </p:nvSpPr>
        <p:spPr>
          <a:xfrm>
            <a:off x="3763437" y="311037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A88A1-65C0-304A-AE90-E1195BB5261D}"/>
              </a:ext>
            </a:extLst>
          </p:cNvPr>
          <p:cNvSpPr txBox="1"/>
          <p:nvPr/>
        </p:nvSpPr>
        <p:spPr>
          <a:xfrm>
            <a:off x="6000651" y="3103050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8C2D6-4F52-1541-AD2C-EF79D3428413}"/>
              </a:ext>
            </a:extLst>
          </p:cNvPr>
          <p:cNvSpPr txBox="1"/>
          <p:nvPr/>
        </p:nvSpPr>
        <p:spPr>
          <a:xfrm>
            <a:off x="1601985" y="4648906"/>
            <a:ext cx="51968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Percentage of overlapping entries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for the two ranking systems</a:t>
            </a:r>
          </a:p>
        </p:txBody>
      </p:sp>
    </p:spTree>
    <p:extLst>
      <p:ext uri="{BB962C8B-B14F-4D97-AF65-F5344CB8AC3E}">
        <p14:creationId xmlns:p14="http://schemas.microsoft.com/office/powerpoint/2010/main" val="3128305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1">
        <p:bldAsOne/>
      </p:bldGraphic>
      <p:bldGraphic spid="22" grpId="0">
        <p:bldAsOne/>
      </p:bldGraphic>
      <p:bldGraphic spid="23" grpId="0">
        <p:bldAsOne/>
      </p:bldGraphic>
      <p:bldP spid="2" grpId="0"/>
      <p:bldP spid="24" grpId="0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81E00A0F-753D-984A-B26C-04964BC53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254" y="21793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A04A43-2245-934D-AD77-CB142346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73075"/>
              </p:ext>
            </p:extLst>
          </p:nvPr>
        </p:nvGraphicFramePr>
        <p:xfrm>
          <a:off x="776340" y="1551407"/>
          <a:ext cx="8484111" cy="4921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632817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2.5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330000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126405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159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159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817000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893045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126400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175778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0308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138830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800000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42509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585119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340000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7945828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108897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700000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12779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85887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281677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363089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918306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370000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17699391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934794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2.7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419000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9.5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39572450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934781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158864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10.5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4577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947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2" y="483316"/>
            <a:ext cx="2357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6" name="Rectangle 8"/>
          <p:cNvSpPr>
            <a:spLocks noChangeArrowheads="1"/>
          </p:cNvSpPr>
          <p:nvPr/>
        </p:nvSpPr>
        <p:spPr bwMode="auto">
          <a:xfrm>
            <a:off x="1022349" y="1765369"/>
            <a:ext cx="871332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- 1 Million Records x 30 Fields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- 30 Fields include: 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Location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Size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Value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Regulatory Information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Does this property assessment look abnormal?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	Full market value (FULLVAL)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Assessed value (AVLAND &amp; AVTOT)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Create two different fraud scores</a:t>
            </a:r>
          </a:p>
        </p:txBody>
      </p:sp>
      <p:sp>
        <p:nvSpPr>
          <p:cNvPr id="28" name="任意多边形 1">
            <a:extLst>
              <a:ext uri="{FF2B5EF4-FFF2-40B4-BE49-F238E27FC236}">
                <a16:creationId xmlns:a16="http://schemas.microsoft.com/office/drawing/2014/main" id="{6217ABBE-F875-3D4A-A453-20C033F5BE75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B0C839-0670-8A46-BBA4-2672CA7B2A37}"/>
              </a:ext>
            </a:extLst>
          </p:cNvPr>
          <p:cNvGrpSpPr/>
          <p:nvPr/>
        </p:nvGrpSpPr>
        <p:grpSpPr>
          <a:xfrm>
            <a:off x="11192070" y="910231"/>
            <a:ext cx="530225" cy="530868"/>
            <a:chOff x="3168649" y="910076"/>
            <a:chExt cx="530225" cy="530868"/>
          </a:xfrm>
        </p:grpSpPr>
        <p:sp>
          <p:nvSpPr>
            <p:cNvPr id="20" name="椭圆 6">
              <a:extLst>
                <a:ext uri="{FF2B5EF4-FFF2-40B4-BE49-F238E27FC236}">
                  <a16:creationId xmlns:a16="http://schemas.microsoft.com/office/drawing/2014/main" id="{5C163F01-A902-8348-A4A1-715B496DA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1" name="组合 13">
              <a:extLst>
                <a:ext uri="{FF2B5EF4-FFF2-40B4-BE49-F238E27FC236}">
                  <a16:creationId xmlns:a16="http://schemas.microsoft.com/office/drawing/2014/main" id="{FD72606F-5DA2-B149-BDE9-715A65DDC00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5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F70C4-D7CB-0D4F-B9BE-CE9075C2DEDC}"/>
              </a:ext>
            </a:extLst>
          </p:cNvPr>
          <p:cNvSpPr/>
          <p:nvPr/>
        </p:nvSpPr>
        <p:spPr bwMode="auto">
          <a:xfrm>
            <a:off x="1177447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74C6F3-DF27-C840-A261-794FD2D4FAF8}"/>
              </a:ext>
            </a:extLst>
          </p:cNvPr>
          <p:cNvSpPr/>
          <p:nvPr/>
        </p:nvSpPr>
        <p:spPr bwMode="auto">
          <a:xfrm>
            <a:off x="3444658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595" y="1780037"/>
            <a:ext cx="871332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2.5% of ZIP 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unpopulated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 Sort by BBLE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Forward Fill ZIP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0A7EA-230A-B343-89B4-999E2C0360A2}"/>
              </a:ext>
            </a:extLst>
          </p:cNvPr>
          <p:cNvSpPr txBox="1"/>
          <p:nvPr/>
        </p:nvSpPr>
        <p:spPr>
          <a:xfrm>
            <a:off x="1871541" y="2006453"/>
            <a:ext cx="3092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BBLE                 ZIP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EAC8F9-3948-7F49-B76B-8520CC26C1DB}"/>
              </a:ext>
            </a:extLst>
          </p:cNvPr>
          <p:cNvSpPr/>
          <p:nvPr/>
        </p:nvSpPr>
        <p:spPr bwMode="auto">
          <a:xfrm>
            <a:off x="1178200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6377E-DC32-684C-A530-606DEF31E82A}"/>
              </a:ext>
            </a:extLst>
          </p:cNvPr>
          <p:cNvSpPr/>
          <p:nvPr/>
        </p:nvSpPr>
        <p:spPr bwMode="auto">
          <a:xfrm>
            <a:off x="3445411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E59B07-3049-4B46-8C67-E436528CA8BD}"/>
              </a:ext>
            </a:extLst>
          </p:cNvPr>
          <p:cNvSpPr/>
          <p:nvPr/>
        </p:nvSpPr>
        <p:spPr bwMode="auto">
          <a:xfrm>
            <a:off x="1177447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1A9DD-8133-8D48-9C8E-2B330445D164}"/>
              </a:ext>
            </a:extLst>
          </p:cNvPr>
          <p:cNvSpPr/>
          <p:nvPr/>
        </p:nvSpPr>
        <p:spPr bwMode="auto">
          <a:xfrm>
            <a:off x="3444658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A14D68-FC63-C14C-B122-4D18AF8B8DD1}"/>
              </a:ext>
            </a:extLst>
          </p:cNvPr>
          <p:cNvSpPr/>
          <p:nvPr/>
        </p:nvSpPr>
        <p:spPr bwMode="auto">
          <a:xfrm>
            <a:off x="1190475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72430-D314-0F4B-8323-4CE5E5CE44BB}"/>
              </a:ext>
            </a:extLst>
          </p:cNvPr>
          <p:cNvSpPr/>
          <p:nvPr/>
        </p:nvSpPr>
        <p:spPr bwMode="auto">
          <a:xfrm>
            <a:off x="3457686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D88814-E9EF-FD4D-B1F3-C12BEBA921EE}"/>
              </a:ext>
            </a:extLst>
          </p:cNvPr>
          <p:cNvSpPr/>
          <p:nvPr/>
        </p:nvSpPr>
        <p:spPr bwMode="auto">
          <a:xfrm>
            <a:off x="1187190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A916B2-B28A-354E-9C62-C13C9EA4E26B}"/>
              </a:ext>
            </a:extLst>
          </p:cNvPr>
          <p:cNvSpPr/>
          <p:nvPr/>
        </p:nvSpPr>
        <p:spPr bwMode="auto">
          <a:xfrm>
            <a:off x="3454401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218E9-D189-EE4B-900C-9B20E5E1A2A3}"/>
              </a:ext>
            </a:extLst>
          </p:cNvPr>
          <p:cNvSpPr txBox="1"/>
          <p:nvPr/>
        </p:nvSpPr>
        <p:spPr>
          <a:xfrm>
            <a:off x="1389528" y="467597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2018120076          10027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329627-1514-6946-A065-6086249B7978}"/>
              </a:ext>
            </a:extLst>
          </p:cNvPr>
          <p:cNvSpPr txBox="1"/>
          <p:nvPr/>
        </p:nvSpPr>
        <p:spPr>
          <a:xfrm>
            <a:off x="1367372" y="331725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2018120082     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BE91B-8D54-2A40-9791-00629BF8F235}"/>
              </a:ext>
            </a:extLst>
          </p:cNvPr>
          <p:cNvSpPr txBox="1"/>
          <p:nvPr/>
        </p:nvSpPr>
        <p:spPr>
          <a:xfrm>
            <a:off x="1367372" y="3994646"/>
            <a:ext cx="447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2021370002          10031       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78965-7C8A-8C4F-9857-C8C5008DABC9}"/>
              </a:ext>
            </a:extLst>
          </p:cNvPr>
          <p:cNvSpPr txBox="1"/>
          <p:nvPr/>
        </p:nvSpPr>
        <p:spPr>
          <a:xfrm>
            <a:off x="1367372" y="265184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2021370005       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0CFFF0-B33E-CE4F-AAE6-5F06A3566113}"/>
              </a:ext>
            </a:extLst>
          </p:cNvPr>
          <p:cNvSpPr txBox="1"/>
          <p:nvPr/>
        </p:nvSpPr>
        <p:spPr>
          <a:xfrm>
            <a:off x="4005117" y="2643492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10027        </a:t>
            </a: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04BF38-8500-0940-AE89-0364F815EAC5}"/>
              </a:ext>
            </a:extLst>
          </p:cNvPr>
          <p:cNvSpPr txBox="1"/>
          <p:nvPr/>
        </p:nvSpPr>
        <p:spPr>
          <a:xfrm>
            <a:off x="3976180" y="3994955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10031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154804-975A-2E48-B6C7-5DEAF51D8B44}"/>
              </a:ext>
            </a:extLst>
          </p:cNvPr>
          <p:cNvSpPr/>
          <p:nvPr/>
        </p:nvSpPr>
        <p:spPr bwMode="auto">
          <a:xfrm>
            <a:off x="1179580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65567-7E7E-D246-B803-7641BF955213}"/>
              </a:ext>
            </a:extLst>
          </p:cNvPr>
          <p:cNvSpPr/>
          <p:nvPr/>
        </p:nvSpPr>
        <p:spPr bwMode="auto">
          <a:xfrm>
            <a:off x="3446791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BB5396-2612-754F-BB34-F9028B9515CA}"/>
              </a:ext>
            </a:extLst>
          </p:cNvPr>
          <p:cNvSpPr txBox="1"/>
          <p:nvPr/>
        </p:nvSpPr>
        <p:spPr>
          <a:xfrm>
            <a:off x="1389528" y="527743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2038510006          10142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C9CD1BCB-6FB7-A04C-84E8-59F28F65E95D}"/>
              </a:ext>
            </a:extLst>
          </p:cNvPr>
          <p:cNvSpPr/>
          <p:nvPr/>
        </p:nvSpPr>
        <p:spPr bwMode="auto">
          <a:xfrm>
            <a:off x="6096000" y="2651840"/>
            <a:ext cx="430306" cy="1188630"/>
          </a:xfrm>
          <a:prstGeom prst="down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solidFill>
                  <a:schemeClr val="bg1"/>
                </a:solidFill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0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547 -0.00671 0.01471 -0.01528 0.01901 -0.02616 C 0.01992 -0.02847 0.01966 -0.03171 0.02057 -0.03403 C 0.02161 -0.03727 0.02357 -0.03912 0.02487 -0.0419 C 0.02695 -0.04607 0.02891 -0.05046 0.03086 -0.05509 C 0.0319 -0.05741 0.03268 -0.06019 0.03372 -0.06273 C 0.03659 -0.06991 0.04036 -0.07593 0.04258 -0.0838 C 0.04661 -0.09815 0.04414 -0.09097 0.04987 -0.10463 C 0.05091 -0.10996 0.05208 -0.11505 0.05286 -0.12037 C 0.05391 -0.12732 0.05456 -0.13449 0.05586 -0.14121 C 0.05963 -0.16204 0.0582 -0.15139 0.06029 -0.17269 C 0.05911 -0.20162 0.06042 -0.20278 0.05729 -0.22222 C 0.05612 -0.22963 0.05508 -0.23357 0.05286 -0.24051 C 0.05195 -0.24329 0.05104 -0.24607 0.04987 -0.24838 C 0.04857 -0.25116 0.04713 -0.25394 0.04557 -0.25625 C 0.03919 -0.26551 0.04336 -0.2581 0.03672 -0.26412 C 0.03516 -0.26551 0.03372 -0.26736 0.03229 -0.26921 C 0.03034 -0.27176 0.02825 -0.27431 0.02643 -0.27709 C 0.02487 -0.27963 0.02383 -0.2831 0.022 -0.28496 C 0.01927 -0.28773 0.01615 -0.28843 0.01315 -0.29028 L 0.0043 -0.29537 L 0.00143 -0.29792 " pathEditMode="relative" ptsTypes="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4.16667E-7 0.00023 C -0.08333 0.00555 -0.01211 -0.00324 -0.0513 0.00787 C -0.05977 0.01018 -0.07721 0.01319 -0.07721 0.01342 C -0.08138 0.01597 -0.08633 0.01852 -0.09023 0.02129 C -0.09362 0.02384 -0.09531 0.02708 -0.09896 0.02963 C -0.10247 0.03171 -0.10729 0.0331 -0.11185 0.03472 L -0.12448 0.05926 C -0.12591 0.0618 -0.1263 0.06481 -0.12904 0.06736 C -0.13164 0.06991 -0.13555 0.07222 -0.13737 0.07546 C -0.14115 0.08032 -0.14193 0.08634 -0.14609 0.09143 C -0.15716 0.10532 -0.15104 0.09907 -0.16328 0.11065 C -0.16484 0.11319 -0.16628 0.11574 -0.16745 0.11852 C -0.18307 0.15231 -0.1724 0.16366 -0.16745 0.21574 C -0.16745 0.21921 -0.16589 0.22315 -0.16328 0.22639 C -0.15534 0.23657 -0.13477 0.25301 -0.12031 0.25903 L -0.0944 0.26967 L -0.08138 0.275 C -0.07721 0.27685 -0.07344 0.27963 -0.06888 0.28055 L -0.04297 0.28588 L -0.01706 0.2912 C -0.01289 0.29213 -0.00872 0.29421 -0.00417 0.29421 L 0.00456 0.29421 " pathEditMode="relative" rAng="0" ptsTypes="AAAAAAAAAAAAAAAAAAAAA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255 " pathEditMode="relative" ptsTypes="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1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842 " pathEditMode="relative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4" grpId="0"/>
      <p:bldP spid="46" grpId="0"/>
      <p:bldP spid="46" grpId="1"/>
      <p:bldP spid="47" grpId="0"/>
      <p:bldP spid="47" grpId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F70C4-D7CB-0D4F-B9BE-CE9075C2DEDC}"/>
              </a:ext>
            </a:extLst>
          </p:cNvPr>
          <p:cNvSpPr/>
          <p:nvPr/>
        </p:nvSpPr>
        <p:spPr bwMode="auto">
          <a:xfrm>
            <a:off x="1177447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74C6F3-DF27-C840-A261-794FD2D4FAF8}"/>
              </a:ext>
            </a:extLst>
          </p:cNvPr>
          <p:cNvSpPr/>
          <p:nvPr/>
        </p:nvSpPr>
        <p:spPr bwMode="auto">
          <a:xfrm>
            <a:off x="3444658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578" y="2091907"/>
            <a:ext cx="871332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LTFRONT/LTDEPTH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Pearson Correlation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0.49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BLDFRONT/BLDDEPTH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Pearson Correlation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0.60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 by BORO, TAXCLASS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Take the mean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0A7EA-230A-B343-89B4-999E2C0360A2}"/>
              </a:ext>
            </a:extLst>
          </p:cNvPr>
          <p:cNvSpPr txBox="1"/>
          <p:nvPr/>
        </p:nvSpPr>
        <p:spPr>
          <a:xfrm>
            <a:off x="1706441" y="2006453"/>
            <a:ext cx="3787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LTFRONT      LTDEPTH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EAC8F9-3948-7F49-B76B-8520CC26C1DB}"/>
              </a:ext>
            </a:extLst>
          </p:cNvPr>
          <p:cNvSpPr/>
          <p:nvPr/>
        </p:nvSpPr>
        <p:spPr bwMode="auto">
          <a:xfrm>
            <a:off x="1178200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6377E-DC32-684C-A530-606DEF31E82A}"/>
              </a:ext>
            </a:extLst>
          </p:cNvPr>
          <p:cNvSpPr/>
          <p:nvPr/>
        </p:nvSpPr>
        <p:spPr bwMode="auto">
          <a:xfrm>
            <a:off x="3445411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E59B07-3049-4B46-8C67-E436528CA8BD}"/>
              </a:ext>
            </a:extLst>
          </p:cNvPr>
          <p:cNvSpPr/>
          <p:nvPr/>
        </p:nvSpPr>
        <p:spPr bwMode="auto">
          <a:xfrm>
            <a:off x="1177447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1A9DD-8133-8D48-9C8E-2B330445D164}"/>
              </a:ext>
            </a:extLst>
          </p:cNvPr>
          <p:cNvSpPr/>
          <p:nvPr/>
        </p:nvSpPr>
        <p:spPr bwMode="auto">
          <a:xfrm>
            <a:off x="3444658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A14D68-FC63-C14C-B122-4D18AF8B8DD1}"/>
              </a:ext>
            </a:extLst>
          </p:cNvPr>
          <p:cNvSpPr/>
          <p:nvPr/>
        </p:nvSpPr>
        <p:spPr bwMode="auto">
          <a:xfrm>
            <a:off x="1190475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72430-D314-0F4B-8323-4CE5E5CE44BB}"/>
              </a:ext>
            </a:extLst>
          </p:cNvPr>
          <p:cNvSpPr/>
          <p:nvPr/>
        </p:nvSpPr>
        <p:spPr bwMode="auto">
          <a:xfrm>
            <a:off x="3457686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D88814-E9EF-FD4D-B1F3-C12BEBA921EE}"/>
              </a:ext>
            </a:extLst>
          </p:cNvPr>
          <p:cNvSpPr/>
          <p:nvPr/>
        </p:nvSpPr>
        <p:spPr bwMode="auto">
          <a:xfrm>
            <a:off x="1187190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A916B2-B28A-354E-9C62-C13C9EA4E26B}"/>
              </a:ext>
            </a:extLst>
          </p:cNvPr>
          <p:cNvSpPr/>
          <p:nvPr/>
        </p:nvSpPr>
        <p:spPr bwMode="auto">
          <a:xfrm>
            <a:off x="3454401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218E9-D189-EE4B-900C-9B20E5E1A2A3}"/>
              </a:ext>
            </a:extLst>
          </p:cNvPr>
          <p:cNvSpPr txBox="1"/>
          <p:nvPr/>
        </p:nvSpPr>
        <p:spPr>
          <a:xfrm>
            <a:off x="1314372" y="4675970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0                          0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329627-1514-6946-A065-6086249B7978}"/>
              </a:ext>
            </a:extLst>
          </p:cNvPr>
          <p:cNvSpPr txBox="1"/>
          <p:nvPr/>
        </p:nvSpPr>
        <p:spPr>
          <a:xfrm>
            <a:off x="1875239" y="3341180"/>
            <a:ext cx="30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0                     130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BE91B-8D54-2A40-9791-00629BF8F235}"/>
              </a:ext>
            </a:extLst>
          </p:cNvPr>
          <p:cNvSpPr txBox="1"/>
          <p:nvPr/>
        </p:nvSpPr>
        <p:spPr>
          <a:xfrm>
            <a:off x="1875238" y="3982462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78965-7C8A-8C4F-9857-C8C5008DABC9}"/>
              </a:ext>
            </a:extLst>
          </p:cNvPr>
          <p:cNvSpPr txBox="1"/>
          <p:nvPr/>
        </p:nvSpPr>
        <p:spPr>
          <a:xfrm>
            <a:off x="1876297" y="267476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0CFFF0-B33E-CE4F-AAE6-5F06A3566113}"/>
              </a:ext>
            </a:extLst>
          </p:cNvPr>
          <p:cNvSpPr txBox="1"/>
          <p:nvPr/>
        </p:nvSpPr>
        <p:spPr>
          <a:xfrm>
            <a:off x="4185976" y="266717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04BF38-8500-0940-AE89-0364F815EAC5}"/>
              </a:ext>
            </a:extLst>
          </p:cNvPr>
          <p:cNvSpPr txBox="1"/>
          <p:nvPr/>
        </p:nvSpPr>
        <p:spPr>
          <a:xfrm>
            <a:off x="4156922" y="397106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380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154804-975A-2E48-B6C7-5DEAF51D8B44}"/>
              </a:ext>
            </a:extLst>
          </p:cNvPr>
          <p:cNvSpPr/>
          <p:nvPr/>
        </p:nvSpPr>
        <p:spPr bwMode="auto">
          <a:xfrm>
            <a:off x="1179580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65567-7E7E-D246-B803-7641BF955213}"/>
              </a:ext>
            </a:extLst>
          </p:cNvPr>
          <p:cNvSpPr/>
          <p:nvPr/>
        </p:nvSpPr>
        <p:spPr bwMode="auto">
          <a:xfrm>
            <a:off x="3446791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5FFF62-13E4-C940-82B6-7DFD1C58974F}"/>
              </a:ext>
            </a:extLst>
          </p:cNvPr>
          <p:cNvSpPr txBox="1"/>
          <p:nvPr/>
        </p:nvSpPr>
        <p:spPr>
          <a:xfrm>
            <a:off x="1318799" y="5291202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0                          0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427263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253" y="1819356"/>
            <a:ext cx="871332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STORIES: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 by ZIP and TAXCLASS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Then take the mean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FULLVAL: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Average price per square foot,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Grouped by ZIP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Multiply it back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9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6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Freeform 202">
            <a:extLst>
              <a:ext uri="{FF2B5EF4-FFF2-40B4-BE49-F238E27FC236}">
                <a16:creationId xmlns:a16="http://schemas.microsoft.com/office/drawing/2014/main" id="{319E8364-9D57-3149-BC55-19E59A999AD5}"/>
              </a:ext>
            </a:extLst>
          </p:cNvPr>
          <p:cNvSpPr>
            <a:spLocks noEditPoints="1"/>
          </p:cNvSpPr>
          <p:nvPr/>
        </p:nvSpPr>
        <p:spPr bwMode="auto">
          <a:xfrm>
            <a:off x="5539639" y="2786998"/>
            <a:ext cx="1112721" cy="1112721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320" y="5247036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7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</TotalTime>
  <Pages>0</Pages>
  <Words>461</Words>
  <Characters>0</Characters>
  <Application>Microsoft Macintosh PowerPoint</Application>
  <DocSecurity>0</DocSecurity>
  <PresentationFormat>Widescreen</PresentationFormat>
  <Lines>0</Lines>
  <Paragraphs>307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DengXian</vt:lpstr>
      <vt:lpstr>微软雅黑</vt:lpstr>
      <vt:lpstr>Roboto</vt:lpstr>
      <vt:lpstr>宋体</vt:lpstr>
      <vt:lpstr>张海山锐谐体</vt:lpstr>
      <vt:lpstr>Arial</vt:lpstr>
      <vt:lpstr>Calibri</vt:lpstr>
      <vt:lpstr>Calibri Light</vt:lpstr>
      <vt:lpstr>Cambria Math</vt:lpstr>
      <vt:lpstr>Courier New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Ruochen Geng</cp:lastModifiedBy>
  <cp:revision>67</cp:revision>
  <dcterms:created xsi:type="dcterms:W3CDTF">2015-08-02T03:06:50Z</dcterms:created>
  <dcterms:modified xsi:type="dcterms:W3CDTF">2018-11-14T06:42:40Z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